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8"/>
  </p:notesMasterIdLst>
  <p:sldIdLst>
    <p:sldId id="266" r:id="rId5"/>
    <p:sldId id="269" r:id="rId6"/>
    <p:sldId id="267" r:id="rId7"/>
    <p:sldId id="268" r:id="rId8"/>
    <p:sldId id="277" r:id="rId9"/>
    <p:sldId id="278" r:id="rId10"/>
    <p:sldId id="281" r:id="rId11"/>
    <p:sldId id="279" r:id="rId12"/>
    <p:sldId id="280" r:id="rId13"/>
    <p:sldId id="293" r:id="rId14"/>
    <p:sldId id="303" r:id="rId15"/>
    <p:sldId id="301" r:id="rId16"/>
    <p:sldId id="30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kash Panigrahi" initials="JP" lastIdx="1" clrIdx="0">
    <p:extLst>
      <p:ext uri="{19B8F6BF-5375-455C-9EA6-DF929625EA0E}">
        <p15:presenceInfo xmlns:p15="http://schemas.microsoft.com/office/powerpoint/2012/main" userId="71ab9e2e0684e0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25" autoAdjust="0"/>
    <p:restoredTop sz="94660"/>
  </p:normalViewPr>
  <p:slideViewPr>
    <p:cSldViewPr snapToGrid="0">
      <p:cViewPr varScale="1">
        <p:scale>
          <a:sx n="77" d="100"/>
          <a:sy n="77" d="100"/>
        </p:scale>
        <p:origin x="1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XCELR\Project%201\others\Finance%20-%20Project%201%20(1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[Finance - Project 1 (1).xlsx]Yr Wise loan amnt!PivotTable2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Year wise Loan Amount Status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noFill/>
          <a:ln w="285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'Yr Wise loan amnt'!$B$3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'Yr Wise loan amnt'!$A$4:$A$8</c:f>
              <c:strCache>
                <c:ptCount val="5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  <c:pt idx="4">
                  <c:v>2011</c:v>
                </c:pt>
              </c:strCache>
            </c:strRef>
          </c:cat>
          <c:val>
            <c:numRef>
              <c:f>'Yr Wise loan amnt'!$B$4:$B$8</c:f>
              <c:numCache>
                <c:formatCode>0.00,,"M"</c:formatCode>
                <c:ptCount val="5"/>
                <c:pt idx="0">
                  <c:v>2219275</c:v>
                </c:pt>
                <c:pt idx="1">
                  <c:v>14390275</c:v>
                </c:pt>
                <c:pt idx="2">
                  <c:v>46436325</c:v>
                </c:pt>
                <c:pt idx="3">
                  <c:v>122050200</c:v>
                </c:pt>
                <c:pt idx="4">
                  <c:v>260506575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17F-4996-A5D7-6C235C4A0CD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906629040"/>
        <c:axId val="1571164192"/>
      </c:lineChart>
      <c:catAx>
        <c:axId val="1906629040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1164192"/>
        <c:crosses val="autoZero"/>
        <c:auto val="1"/>
        <c:lblAlgn val="ctr"/>
        <c:lblOffset val="100"/>
        <c:noMultiLvlLbl val="0"/>
      </c:catAx>
      <c:valAx>
        <c:axId val="1571164192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,,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6629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[Finance - Project 1 (1).xlsx]Grade revol bal!PivotTable2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Grade and Sub-Grade wise Revol_Bal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tint val="98000"/>
                  <a:lumMod val="110000"/>
                </a:schemeClr>
              </a:gs>
              <a:gs pos="84000">
                <a:schemeClr val="accent1">
                  <a:shade val="90000"/>
                  <a:lumMod val="88000"/>
                </a:schemeClr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tint val="98000"/>
                  <a:lumMod val="110000"/>
                </a:schemeClr>
              </a:gs>
              <a:gs pos="84000">
                <a:schemeClr val="accent1">
                  <a:shade val="90000"/>
                  <a:lumMod val="88000"/>
                </a:schemeClr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tint val="98000"/>
                  <a:lumMod val="110000"/>
                </a:schemeClr>
              </a:gs>
              <a:gs pos="84000">
                <a:schemeClr val="accent1">
                  <a:shade val="90000"/>
                  <a:lumMod val="88000"/>
                </a:schemeClr>
              </a:gs>
            </a:gsLst>
            <a:lin ang="5400000" scaled="0"/>
          </a:gradFill>
          <a:ln>
            <a:noFill/>
          </a:ln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'Grade revol bal'!$C$3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85000"/>
                    <a:satMod val="130000"/>
                  </a:schemeClr>
                </a:gs>
                <a:gs pos="34000">
                  <a:schemeClr val="accent1">
                    <a:shade val="87000"/>
                    <a:satMod val="125000"/>
                  </a:schemeClr>
                </a:gs>
                <a:gs pos="70000">
                  <a:schemeClr val="accent1">
                    <a:tint val="100000"/>
                    <a:shade val="90000"/>
                    <a:satMod val="130000"/>
                  </a:schemeClr>
                </a:gs>
                <a:gs pos="100000">
                  <a:schemeClr val="accent1">
                    <a:tint val="100000"/>
                    <a:shade val="100000"/>
                    <a:satMod val="110000"/>
                  </a:schemeClr>
                </a:gs>
              </a:gsLst>
              <a:path path="circle">
                <a:fillToRect l="100000" t="100000" r="100000" b="100000"/>
              </a:path>
            </a:gradFill>
            <a:ln>
              <a:noFill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 prstMaterial="flat">
              <a:bevelT w="25400" h="31750"/>
            </a:sp3d>
          </c:spPr>
          <c:invertIfNegative val="0"/>
          <c:dLbls>
            <c:delete val="1"/>
          </c:dLbls>
          <c:cat>
            <c:multiLvlStrRef>
              <c:f>'Grade revol bal'!$A$4:$B$38</c:f>
              <c:multiLvlStrCache>
                <c:ptCount val="35"/>
                <c:lvl>
                  <c:pt idx="0">
                    <c:v>A1</c:v>
                  </c:pt>
                  <c:pt idx="1">
                    <c:v>A2</c:v>
                  </c:pt>
                  <c:pt idx="2">
                    <c:v>A3</c:v>
                  </c:pt>
                  <c:pt idx="3">
                    <c:v>A4</c:v>
                  </c:pt>
                  <c:pt idx="4">
                    <c:v>A5</c:v>
                  </c:pt>
                  <c:pt idx="5">
                    <c:v>B1</c:v>
                  </c:pt>
                  <c:pt idx="6">
                    <c:v>B2</c:v>
                  </c:pt>
                  <c:pt idx="7">
                    <c:v>B3</c:v>
                  </c:pt>
                  <c:pt idx="8">
                    <c:v>B4</c:v>
                  </c:pt>
                  <c:pt idx="9">
                    <c:v>B5</c:v>
                  </c:pt>
                  <c:pt idx="10">
                    <c:v>C1</c:v>
                  </c:pt>
                  <c:pt idx="11">
                    <c:v>C2</c:v>
                  </c:pt>
                  <c:pt idx="12">
                    <c:v>C3</c:v>
                  </c:pt>
                  <c:pt idx="13">
                    <c:v>C4</c:v>
                  </c:pt>
                  <c:pt idx="14">
                    <c:v>C5</c:v>
                  </c:pt>
                  <c:pt idx="15">
                    <c:v>D1</c:v>
                  </c:pt>
                  <c:pt idx="16">
                    <c:v>D2</c:v>
                  </c:pt>
                  <c:pt idx="17">
                    <c:v>D3</c:v>
                  </c:pt>
                  <c:pt idx="18">
                    <c:v>D4</c:v>
                  </c:pt>
                  <c:pt idx="19">
                    <c:v>D5</c:v>
                  </c:pt>
                  <c:pt idx="20">
                    <c:v>E1</c:v>
                  </c:pt>
                  <c:pt idx="21">
                    <c:v>E2</c:v>
                  </c:pt>
                  <c:pt idx="22">
                    <c:v>E3</c:v>
                  </c:pt>
                  <c:pt idx="23">
                    <c:v>E4</c:v>
                  </c:pt>
                  <c:pt idx="24">
                    <c:v>E5</c:v>
                  </c:pt>
                  <c:pt idx="25">
                    <c:v>F1</c:v>
                  </c:pt>
                  <c:pt idx="26">
                    <c:v>F2</c:v>
                  </c:pt>
                  <c:pt idx="27">
                    <c:v>F3</c:v>
                  </c:pt>
                  <c:pt idx="28">
                    <c:v>F4</c:v>
                  </c:pt>
                  <c:pt idx="29">
                    <c:v>F5</c:v>
                  </c:pt>
                  <c:pt idx="30">
                    <c:v>G1</c:v>
                  </c:pt>
                  <c:pt idx="31">
                    <c:v>G2</c:v>
                  </c:pt>
                  <c:pt idx="32">
                    <c:v>G3</c:v>
                  </c:pt>
                  <c:pt idx="33">
                    <c:v>G4</c:v>
                  </c:pt>
                  <c:pt idx="34">
                    <c:v>G5</c:v>
                  </c:pt>
                </c:lvl>
                <c:lvl>
                  <c:pt idx="0">
                    <c:v>A</c:v>
                  </c:pt>
                  <c:pt idx="5">
                    <c:v>B</c:v>
                  </c:pt>
                  <c:pt idx="10">
                    <c:v>C</c:v>
                  </c:pt>
                  <c:pt idx="15">
                    <c:v>D</c:v>
                  </c:pt>
                  <c:pt idx="20">
                    <c:v>E</c:v>
                  </c:pt>
                  <c:pt idx="25">
                    <c:v>F</c:v>
                  </c:pt>
                  <c:pt idx="30">
                    <c:v>G</c:v>
                  </c:pt>
                </c:lvl>
              </c:multiLvlStrCache>
            </c:multiLvlStrRef>
          </c:cat>
          <c:val>
            <c:numRef>
              <c:f>'Grade revol bal'!$C$4:$C$38</c:f>
              <c:numCache>
                <c:formatCode>0.00,,"M"</c:formatCode>
                <c:ptCount val="35"/>
                <c:pt idx="0">
                  <c:v>11365196</c:v>
                </c:pt>
                <c:pt idx="1">
                  <c:v>14004780</c:v>
                </c:pt>
                <c:pt idx="2">
                  <c:v>19543922</c:v>
                </c:pt>
                <c:pt idx="3">
                  <c:v>34557156</c:v>
                </c:pt>
                <c:pt idx="4">
                  <c:v>35303045</c:v>
                </c:pt>
                <c:pt idx="5">
                  <c:v>21842079</c:v>
                </c:pt>
                <c:pt idx="6">
                  <c:v>26478439</c:v>
                </c:pt>
                <c:pt idx="7">
                  <c:v>39723554</c:v>
                </c:pt>
                <c:pt idx="8">
                  <c:v>35405811</c:v>
                </c:pt>
                <c:pt idx="9">
                  <c:v>37858666</c:v>
                </c:pt>
                <c:pt idx="10">
                  <c:v>29384926</c:v>
                </c:pt>
                <c:pt idx="11">
                  <c:v>27321114</c:v>
                </c:pt>
                <c:pt idx="12">
                  <c:v>20531370</c:v>
                </c:pt>
                <c:pt idx="13">
                  <c:v>16867691</c:v>
                </c:pt>
                <c:pt idx="14">
                  <c:v>16015609</c:v>
                </c:pt>
                <c:pt idx="15">
                  <c:v>12130255</c:v>
                </c:pt>
                <c:pt idx="16">
                  <c:v>18570972</c:v>
                </c:pt>
                <c:pt idx="17">
                  <c:v>16793781</c:v>
                </c:pt>
                <c:pt idx="18">
                  <c:v>13742947</c:v>
                </c:pt>
                <c:pt idx="19">
                  <c:v>13252474</c:v>
                </c:pt>
                <c:pt idx="20">
                  <c:v>11132588</c:v>
                </c:pt>
                <c:pt idx="21">
                  <c:v>10242033</c:v>
                </c:pt>
                <c:pt idx="22">
                  <c:v>9039059</c:v>
                </c:pt>
                <c:pt idx="23">
                  <c:v>7990991</c:v>
                </c:pt>
                <c:pt idx="24">
                  <c:v>7669868</c:v>
                </c:pt>
                <c:pt idx="25">
                  <c:v>5840746</c:v>
                </c:pt>
                <c:pt idx="26">
                  <c:v>4528248</c:v>
                </c:pt>
                <c:pt idx="27">
                  <c:v>3175435</c:v>
                </c:pt>
                <c:pt idx="28">
                  <c:v>2551064</c:v>
                </c:pt>
                <c:pt idx="29">
                  <c:v>2187323</c:v>
                </c:pt>
                <c:pt idx="30">
                  <c:v>1808763</c:v>
                </c:pt>
                <c:pt idx="31">
                  <c:v>1729627</c:v>
                </c:pt>
                <c:pt idx="32">
                  <c:v>832193</c:v>
                </c:pt>
                <c:pt idx="33">
                  <c:v>1390628</c:v>
                </c:pt>
                <c:pt idx="34">
                  <c:v>701515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E5-43A5-907C-061E159916B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779726671"/>
        <c:axId val="1867982991"/>
        <c:axId val="0"/>
      </c:bar3DChart>
      <c:catAx>
        <c:axId val="17797266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982991"/>
        <c:crosses val="autoZero"/>
        <c:auto val="1"/>
        <c:lblAlgn val="ctr"/>
        <c:lblOffset val="100"/>
        <c:noMultiLvlLbl val="0"/>
      </c:catAx>
      <c:valAx>
        <c:axId val="1867982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0.00,,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97266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pivotSource>
    <c:name>[Finance - Project 1 (1).xlsx]Varified-Non Varifed!PivotTable4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Total Payment for Verified Vs Non-Verified Status 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>
              <a:tint val="77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2"/>
        <c:spPr>
          <a:solidFill>
            <a:schemeClr val="accent6">
              <a:shade val="76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6"/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>
              <a:tint val="77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6">
              <a:shade val="76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6"/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>
              <a:tint val="77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6">
              <a:shade val="76000"/>
            </a:schemeClr>
          </a:solidFill>
          <a:ln w="25400">
            <a:solidFill>
              <a:schemeClr val="lt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'Varified-Non Varifed'!$B$3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6">
                      <a:tint val="77000"/>
                      <a:shade val="85000"/>
                      <a:satMod val="130000"/>
                    </a:schemeClr>
                  </a:gs>
                  <a:gs pos="34000">
                    <a:schemeClr val="accent6">
                      <a:tint val="77000"/>
                      <a:shade val="87000"/>
                      <a:satMod val="125000"/>
                    </a:schemeClr>
                  </a:gs>
                  <a:gs pos="70000">
                    <a:schemeClr val="accent6">
                      <a:tint val="77000"/>
                      <a:tint val="100000"/>
                      <a:shade val="90000"/>
                      <a:satMod val="130000"/>
                    </a:schemeClr>
                  </a:gs>
                  <a:gs pos="100000">
                    <a:schemeClr val="accent6">
                      <a:tint val="77000"/>
                      <a:tint val="100000"/>
                      <a:shade val="100000"/>
                      <a:satMod val="110000"/>
                    </a:schemeClr>
                  </a:gs>
                </a:gsLst>
                <a:path path="circle">
                  <a:fillToRect l="100000" t="100000" r="100000" b="100000"/>
                </a:path>
              </a:gradFill>
              <a:ln>
                <a:noFill/>
              </a:ln>
              <a:effectLst>
                <a:outerShdw blurRad="44450" dist="25400" dir="2700000" algn="br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 prstMaterial="flat">
                <a:bevelT w="25400" h="31750"/>
              </a:sp3d>
            </c:spPr>
            <c:extLst>
              <c:ext xmlns:c16="http://schemas.microsoft.com/office/drawing/2014/chart" uri="{C3380CC4-5D6E-409C-BE32-E72D297353CC}">
                <c16:uniqueId val="{00000001-09F7-4528-859E-6AAD63F5E9A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6">
                      <a:shade val="76000"/>
                      <a:shade val="85000"/>
                      <a:satMod val="130000"/>
                    </a:schemeClr>
                  </a:gs>
                  <a:gs pos="34000">
                    <a:schemeClr val="accent6">
                      <a:shade val="76000"/>
                      <a:shade val="87000"/>
                      <a:satMod val="125000"/>
                    </a:schemeClr>
                  </a:gs>
                  <a:gs pos="70000">
                    <a:schemeClr val="accent6">
                      <a:shade val="76000"/>
                      <a:tint val="100000"/>
                      <a:shade val="90000"/>
                      <a:satMod val="130000"/>
                    </a:schemeClr>
                  </a:gs>
                  <a:gs pos="100000">
                    <a:schemeClr val="accent6">
                      <a:shade val="76000"/>
                      <a:tint val="100000"/>
                      <a:shade val="100000"/>
                      <a:satMod val="110000"/>
                    </a:schemeClr>
                  </a:gs>
                </a:gsLst>
                <a:path path="circle">
                  <a:fillToRect l="100000" t="100000" r="100000" b="100000"/>
                </a:path>
              </a:gradFill>
              <a:ln>
                <a:noFill/>
              </a:ln>
              <a:effectLst>
                <a:outerShdw blurRad="44450" dist="25400" dir="2700000" algn="br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 prstMaterial="flat">
                <a:bevelT w="25400" h="31750"/>
              </a:sp3d>
            </c:spPr>
            <c:extLst>
              <c:ext xmlns:c16="http://schemas.microsoft.com/office/drawing/2014/chart" uri="{C3380CC4-5D6E-409C-BE32-E72D297353CC}">
                <c16:uniqueId val="{00000003-09F7-4528-859E-6AAD63F5E9A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'Varified-Non Varifed'!$A$4:$A$6</c:f>
              <c:strCache>
                <c:ptCount val="2"/>
                <c:pt idx="0">
                  <c:v>Not Verified</c:v>
                </c:pt>
                <c:pt idx="1">
                  <c:v>Verified</c:v>
                </c:pt>
              </c:strCache>
            </c:strRef>
          </c:cat>
          <c:val>
            <c:numRef>
              <c:f>'Varified-Non Varifed'!$B$4:$B$6</c:f>
              <c:numCache>
                <c:formatCode>0.00,,"M"</c:formatCode>
                <c:ptCount val="2"/>
                <c:pt idx="0">
                  <c:v>153541418.21059886</c:v>
                </c:pt>
                <c:pt idx="1">
                  <c:v>219892307.51083627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9F7-4528-859E-6AAD63F5E9A6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[Finance - Project 1 (1).xlsx]Home Ownership!PivotTable7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cap="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IN" sz="2130" dirty="0"/>
              <a:t>HOME ownership Vs last payment date </a:t>
            </a:r>
            <a:r>
              <a:rPr lang="en-IN" sz="2130" dirty="0" err="1"/>
              <a:t>StatUS</a:t>
            </a:r>
            <a:endParaRPr lang="en-IN" sz="2130" dirty="0"/>
          </a:p>
          <a:p>
            <a:pPr>
              <a:defRPr/>
            </a:pP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all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9.2592592592592587E-3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5.0925337632079971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2.5462668816039986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2.5462668816039986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5.0925337632079971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9.2592592592592587E-3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2.5462668816039986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-5.0925337632079971E-17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1.8518518518518517E-2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"/>
              <c:y val="-9.2592592592592587E-3"/>
            </c:manualLayout>
          </c:layout>
          <c:spPr>
            <a:noFill/>
            <a:ln>
              <a:noFill/>
              <a:round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5646762904636921"/>
          <c:y val="0.21050925925925926"/>
          <c:w val="0.8129768153980752"/>
          <c:h val="0.68524642752989207"/>
        </c:manualLayout>
      </c:layout>
      <c:bar3DChart>
        <c:barDir val="col"/>
        <c:grouping val="standard"/>
        <c:varyColors val="0"/>
        <c:ser>
          <c:idx val="0"/>
          <c:order val="0"/>
          <c:tx>
            <c:strRef>
              <c:f>'Home Ownership'!$B$3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8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1">
                  <a:lumMod val="50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B63C-4C8A-B37D-C0598602AEDB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B63C-4C8A-B37D-C0598602AEDB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B63C-4C8A-B37D-C0598602AEDB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>
                  <a:alpha val="88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  <a:effectLst/>
              <a:scene3d>
                <a:camera prst="orthographicFront"/>
                <a:lightRig rig="threePt" dir="t"/>
              </a:scene3d>
              <a:sp3d prstMaterial="flat">
                <a:contourClr>
                  <a:schemeClr val="accent1">
                    <a:lumMod val="50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B63C-4C8A-B37D-C0598602AEDB}"/>
              </c:ext>
            </c:extLst>
          </c:dPt>
          <c:dLbls>
            <c:spPr>
              <a:solidFill>
                <a:schemeClr val="accent1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'Home Ownership'!$A$4:$A$7</c:f>
              <c:strCache>
                <c:ptCount val="4"/>
                <c:pt idx="0">
                  <c:v>MORTGAGE</c:v>
                </c:pt>
                <c:pt idx="1">
                  <c:v>OTHER</c:v>
                </c:pt>
                <c:pt idx="2">
                  <c:v>OWN</c:v>
                </c:pt>
                <c:pt idx="3">
                  <c:v>RENT</c:v>
                </c:pt>
              </c:strCache>
            </c:strRef>
          </c:cat>
          <c:val>
            <c:numRef>
              <c:f>'Home Ownership'!$B$4:$B$7</c:f>
              <c:numCache>
                <c:formatCode>m/d/yyyy</c:formatCode>
                <c:ptCount val="4"/>
                <c:pt idx="0">
                  <c:v>42491</c:v>
                </c:pt>
                <c:pt idx="1">
                  <c:v>42186</c:v>
                </c:pt>
                <c:pt idx="2">
                  <c:v>42491</c:v>
                </c:pt>
                <c:pt idx="3">
                  <c:v>42491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63C-4C8A-B37D-C0598602AED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4"/>
        <c:gapDepth val="53"/>
        <c:shape val="box"/>
        <c:axId val="913044751"/>
        <c:axId val="1929908687"/>
        <c:axId val="1268819663"/>
      </c:bar3DChart>
      <c:catAx>
        <c:axId val="913044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9908687"/>
        <c:crosses val="autoZero"/>
        <c:auto val="1"/>
        <c:lblAlgn val="ctr"/>
        <c:lblOffset val="100"/>
        <c:noMultiLvlLbl val="0"/>
      </c:catAx>
      <c:valAx>
        <c:axId val="1929908687"/>
        <c:scaling>
          <c:orientation val="minMax"/>
        </c:scaling>
        <c:delete val="1"/>
        <c:axPos val="l"/>
        <c:numFmt formatCode="m/d/yyyy" sourceLinked="1"/>
        <c:majorTickMark val="out"/>
        <c:minorTickMark val="none"/>
        <c:tickLblPos val="nextTo"/>
        <c:crossAx val="913044751"/>
        <c:crosses val="autoZero"/>
        <c:crossBetween val="between"/>
      </c:valAx>
      <c:serAx>
        <c:axId val="1268819663"/>
        <c:scaling>
          <c:orientation val="minMax"/>
        </c:scaling>
        <c:delete val="1"/>
        <c:axPos val="b"/>
        <c:majorTickMark val="none"/>
        <c:minorTickMark val="none"/>
        <c:tickLblPos val="nextTo"/>
        <c:crossAx val="1929908687"/>
        <c:crosses val="autoZero"/>
      </c:ser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6350" cap="flat" cmpd="sng" algn="ctr">
      <a:solidFill>
        <a:schemeClr val="dk1">
          <a:tint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1197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22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BD44B1-B4A2-4990-B348-E2A7F0C3683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3258FFC-00AA-4A40-A51B-A7A48E27F582}">
      <dgm:prSet/>
      <dgm:spPr/>
      <dgm:t>
        <a:bodyPr/>
        <a:lstStyle/>
        <a:p>
          <a:r>
            <a:rPr lang="en-US"/>
            <a:t>EXCEL</a:t>
          </a:r>
        </a:p>
      </dgm:t>
    </dgm:pt>
    <dgm:pt modelId="{41F779D9-B23D-43BF-B6D9-1E55B1C5DA95}" type="parTrans" cxnId="{08E0AB04-F3DA-4BF5-89DD-D32BC8B79C03}">
      <dgm:prSet/>
      <dgm:spPr/>
      <dgm:t>
        <a:bodyPr/>
        <a:lstStyle/>
        <a:p>
          <a:endParaRPr lang="en-US"/>
        </a:p>
      </dgm:t>
    </dgm:pt>
    <dgm:pt modelId="{6DB8248C-C306-4DD1-83B0-32803C68300F}" type="sibTrans" cxnId="{08E0AB04-F3DA-4BF5-89DD-D32BC8B79C03}">
      <dgm:prSet/>
      <dgm:spPr/>
      <dgm:t>
        <a:bodyPr/>
        <a:lstStyle/>
        <a:p>
          <a:endParaRPr lang="en-US"/>
        </a:p>
      </dgm:t>
    </dgm:pt>
    <dgm:pt modelId="{97CBF81E-8DC8-4986-B37E-7ECF269C4BA4}">
      <dgm:prSet/>
      <dgm:spPr/>
      <dgm:t>
        <a:bodyPr/>
        <a:lstStyle/>
        <a:p>
          <a:r>
            <a:rPr lang="en-US"/>
            <a:t>SQL</a:t>
          </a:r>
        </a:p>
      </dgm:t>
    </dgm:pt>
    <dgm:pt modelId="{27283C2D-486C-4EC6-BD1A-6BF29170B0E3}" type="parTrans" cxnId="{DA33AE82-A0EC-4093-964D-8DA708C7AF16}">
      <dgm:prSet/>
      <dgm:spPr/>
      <dgm:t>
        <a:bodyPr/>
        <a:lstStyle/>
        <a:p>
          <a:endParaRPr lang="en-US"/>
        </a:p>
      </dgm:t>
    </dgm:pt>
    <dgm:pt modelId="{78A08BDD-C307-44C6-8674-A246B9A97308}" type="sibTrans" cxnId="{DA33AE82-A0EC-4093-964D-8DA708C7AF16}">
      <dgm:prSet/>
      <dgm:spPr/>
      <dgm:t>
        <a:bodyPr/>
        <a:lstStyle/>
        <a:p>
          <a:endParaRPr lang="en-US"/>
        </a:p>
      </dgm:t>
    </dgm:pt>
    <dgm:pt modelId="{7C4457B1-6786-4169-A16C-DCF35DE259C5}">
      <dgm:prSet/>
      <dgm:spPr/>
      <dgm:t>
        <a:bodyPr/>
        <a:lstStyle/>
        <a:p>
          <a:r>
            <a:rPr lang="en-US"/>
            <a:t>TABLEAU</a:t>
          </a:r>
        </a:p>
      </dgm:t>
    </dgm:pt>
    <dgm:pt modelId="{A17FB665-8656-4C35-86AC-334FD2BF5E8A}" type="parTrans" cxnId="{009660B1-9554-4AC3-8E27-77832EE312A3}">
      <dgm:prSet/>
      <dgm:spPr/>
      <dgm:t>
        <a:bodyPr/>
        <a:lstStyle/>
        <a:p>
          <a:endParaRPr lang="en-US"/>
        </a:p>
      </dgm:t>
    </dgm:pt>
    <dgm:pt modelId="{CF1E54D9-448E-4EBB-9D61-0D2D4F375926}" type="sibTrans" cxnId="{009660B1-9554-4AC3-8E27-77832EE312A3}">
      <dgm:prSet/>
      <dgm:spPr/>
      <dgm:t>
        <a:bodyPr/>
        <a:lstStyle/>
        <a:p>
          <a:endParaRPr lang="en-US"/>
        </a:p>
      </dgm:t>
    </dgm:pt>
    <dgm:pt modelId="{912EF22B-6F2C-4C46-B4FF-84C073D6330E}">
      <dgm:prSet/>
      <dgm:spPr/>
      <dgm:t>
        <a:bodyPr/>
        <a:lstStyle/>
        <a:p>
          <a:r>
            <a:rPr lang="en-US"/>
            <a:t>POWER BI</a:t>
          </a:r>
        </a:p>
      </dgm:t>
    </dgm:pt>
    <dgm:pt modelId="{4F1E8970-BFF0-455F-A8FD-C88C2B7AEE28}" type="parTrans" cxnId="{1D21A19A-72EA-40C5-8AC7-F52FF881362C}">
      <dgm:prSet/>
      <dgm:spPr/>
      <dgm:t>
        <a:bodyPr/>
        <a:lstStyle/>
        <a:p>
          <a:endParaRPr lang="en-US"/>
        </a:p>
      </dgm:t>
    </dgm:pt>
    <dgm:pt modelId="{777AE503-481D-45E6-84E1-F7365AAF1484}" type="sibTrans" cxnId="{1D21A19A-72EA-40C5-8AC7-F52FF881362C}">
      <dgm:prSet/>
      <dgm:spPr/>
      <dgm:t>
        <a:bodyPr/>
        <a:lstStyle/>
        <a:p>
          <a:endParaRPr lang="en-US"/>
        </a:p>
      </dgm:t>
    </dgm:pt>
    <dgm:pt modelId="{64155552-B708-4015-95ED-3BA1151191D7}" type="pres">
      <dgm:prSet presAssocID="{4BBD44B1-B4A2-4990-B348-E2A7F0C3683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436D927-B4D2-411A-A0C7-CEA028E874B8}" type="pres">
      <dgm:prSet presAssocID="{13258FFC-00AA-4A40-A51B-A7A48E27F582}" presName="hierRoot1" presStyleCnt="0"/>
      <dgm:spPr/>
    </dgm:pt>
    <dgm:pt modelId="{35E71F28-86B2-42C8-8548-C51E530C370E}" type="pres">
      <dgm:prSet presAssocID="{13258FFC-00AA-4A40-A51B-A7A48E27F582}" presName="composite" presStyleCnt="0"/>
      <dgm:spPr/>
    </dgm:pt>
    <dgm:pt modelId="{699BFAA3-B929-4E09-BCDE-7E220C3724E2}" type="pres">
      <dgm:prSet presAssocID="{13258FFC-00AA-4A40-A51B-A7A48E27F582}" presName="background" presStyleLbl="node0" presStyleIdx="0" presStyleCnt="4"/>
      <dgm:spPr/>
    </dgm:pt>
    <dgm:pt modelId="{8000CD9B-8818-4B93-9B98-30BD1CF0366A}" type="pres">
      <dgm:prSet presAssocID="{13258FFC-00AA-4A40-A51B-A7A48E27F582}" presName="text" presStyleLbl="fgAcc0" presStyleIdx="0" presStyleCnt="4">
        <dgm:presLayoutVars>
          <dgm:chPref val="3"/>
        </dgm:presLayoutVars>
      </dgm:prSet>
      <dgm:spPr/>
    </dgm:pt>
    <dgm:pt modelId="{FB61CF26-6E12-4B05-A7CC-7C97EB500DD8}" type="pres">
      <dgm:prSet presAssocID="{13258FFC-00AA-4A40-A51B-A7A48E27F582}" presName="hierChild2" presStyleCnt="0"/>
      <dgm:spPr/>
    </dgm:pt>
    <dgm:pt modelId="{E50BE035-50F8-423F-8B43-A321B56CE482}" type="pres">
      <dgm:prSet presAssocID="{97CBF81E-8DC8-4986-B37E-7ECF269C4BA4}" presName="hierRoot1" presStyleCnt="0"/>
      <dgm:spPr/>
    </dgm:pt>
    <dgm:pt modelId="{AA62BF5F-2BB0-4DC6-A0F9-2F9B61E01A34}" type="pres">
      <dgm:prSet presAssocID="{97CBF81E-8DC8-4986-B37E-7ECF269C4BA4}" presName="composite" presStyleCnt="0"/>
      <dgm:spPr/>
    </dgm:pt>
    <dgm:pt modelId="{FF0D4142-EFA7-43C0-93F8-5FC2822DB5AA}" type="pres">
      <dgm:prSet presAssocID="{97CBF81E-8DC8-4986-B37E-7ECF269C4BA4}" presName="background" presStyleLbl="node0" presStyleIdx="1" presStyleCnt="4"/>
      <dgm:spPr/>
    </dgm:pt>
    <dgm:pt modelId="{9C3E9758-1AFE-4487-97CE-4686D98E3B60}" type="pres">
      <dgm:prSet presAssocID="{97CBF81E-8DC8-4986-B37E-7ECF269C4BA4}" presName="text" presStyleLbl="fgAcc0" presStyleIdx="1" presStyleCnt="4">
        <dgm:presLayoutVars>
          <dgm:chPref val="3"/>
        </dgm:presLayoutVars>
      </dgm:prSet>
      <dgm:spPr/>
    </dgm:pt>
    <dgm:pt modelId="{E206DB19-D18F-42EC-917C-E1E307F073F5}" type="pres">
      <dgm:prSet presAssocID="{97CBF81E-8DC8-4986-B37E-7ECF269C4BA4}" presName="hierChild2" presStyleCnt="0"/>
      <dgm:spPr/>
    </dgm:pt>
    <dgm:pt modelId="{3B8EF31F-93AC-4C1E-A309-4FE5C1A5D617}" type="pres">
      <dgm:prSet presAssocID="{7C4457B1-6786-4169-A16C-DCF35DE259C5}" presName="hierRoot1" presStyleCnt="0"/>
      <dgm:spPr/>
    </dgm:pt>
    <dgm:pt modelId="{31F38AC6-C5D2-4FC4-9B4C-AB433BC426CC}" type="pres">
      <dgm:prSet presAssocID="{7C4457B1-6786-4169-A16C-DCF35DE259C5}" presName="composite" presStyleCnt="0"/>
      <dgm:spPr/>
    </dgm:pt>
    <dgm:pt modelId="{A376426F-AF0D-4978-AEF5-0FB1A207FB3C}" type="pres">
      <dgm:prSet presAssocID="{7C4457B1-6786-4169-A16C-DCF35DE259C5}" presName="background" presStyleLbl="node0" presStyleIdx="2" presStyleCnt="4"/>
      <dgm:spPr/>
    </dgm:pt>
    <dgm:pt modelId="{A7599591-B70B-4D2B-A282-891BA5009108}" type="pres">
      <dgm:prSet presAssocID="{7C4457B1-6786-4169-A16C-DCF35DE259C5}" presName="text" presStyleLbl="fgAcc0" presStyleIdx="2" presStyleCnt="4">
        <dgm:presLayoutVars>
          <dgm:chPref val="3"/>
        </dgm:presLayoutVars>
      </dgm:prSet>
      <dgm:spPr/>
    </dgm:pt>
    <dgm:pt modelId="{EDED3B99-AF81-4D25-8CB8-5D320AFCD92A}" type="pres">
      <dgm:prSet presAssocID="{7C4457B1-6786-4169-A16C-DCF35DE259C5}" presName="hierChild2" presStyleCnt="0"/>
      <dgm:spPr/>
    </dgm:pt>
    <dgm:pt modelId="{5171D390-C576-434D-9ED7-1AB54DF75E27}" type="pres">
      <dgm:prSet presAssocID="{912EF22B-6F2C-4C46-B4FF-84C073D6330E}" presName="hierRoot1" presStyleCnt="0"/>
      <dgm:spPr/>
    </dgm:pt>
    <dgm:pt modelId="{979D3059-B18F-458C-8CC4-DC50C4FC39EF}" type="pres">
      <dgm:prSet presAssocID="{912EF22B-6F2C-4C46-B4FF-84C073D6330E}" presName="composite" presStyleCnt="0"/>
      <dgm:spPr/>
    </dgm:pt>
    <dgm:pt modelId="{1DB0D7D5-31A5-496C-BBAD-B57615275060}" type="pres">
      <dgm:prSet presAssocID="{912EF22B-6F2C-4C46-B4FF-84C073D6330E}" presName="background" presStyleLbl="node0" presStyleIdx="3" presStyleCnt="4"/>
      <dgm:spPr/>
    </dgm:pt>
    <dgm:pt modelId="{20A2379C-EEE2-4508-A9D8-5C8BE820AA92}" type="pres">
      <dgm:prSet presAssocID="{912EF22B-6F2C-4C46-B4FF-84C073D6330E}" presName="text" presStyleLbl="fgAcc0" presStyleIdx="3" presStyleCnt="4">
        <dgm:presLayoutVars>
          <dgm:chPref val="3"/>
        </dgm:presLayoutVars>
      </dgm:prSet>
      <dgm:spPr/>
    </dgm:pt>
    <dgm:pt modelId="{E38D8424-97E1-4C9C-886E-D3DCC80CDCC3}" type="pres">
      <dgm:prSet presAssocID="{912EF22B-6F2C-4C46-B4FF-84C073D6330E}" presName="hierChild2" presStyleCnt="0"/>
      <dgm:spPr/>
    </dgm:pt>
  </dgm:ptLst>
  <dgm:cxnLst>
    <dgm:cxn modelId="{F76AED02-2EA9-443E-B1C7-43FBCDCE2799}" type="presOf" srcId="{13258FFC-00AA-4A40-A51B-A7A48E27F582}" destId="{8000CD9B-8818-4B93-9B98-30BD1CF0366A}" srcOrd="0" destOrd="0" presId="urn:microsoft.com/office/officeart/2005/8/layout/hierarchy1"/>
    <dgm:cxn modelId="{08E0AB04-F3DA-4BF5-89DD-D32BC8B79C03}" srcId="{4BBD44B1-B4A2-4990-B348-E2A7F0C36838}" destId="{13258FFC-00AA-4A40-A51B-A7A48E27F582}" srcOrd="0" destOrd="0" parTransId="{41F779D9-B23D-43BF-B6D9-1E55B1C5DA95}" sibTransId="{6DB8248C-C306-4DD1-83B0-32803C68300F}"/>
    <dgm:cxn modelId="{11883E7F-EAD8-46CE-8E33-8DFA76664FED}" type="presOf" srcId="{912EF22B-6F2C-4C46-B4FF-84C073D6330E}" destId="{20A2379C-EEE2-4508-A9D8-5C8BE820AA92}" srcOrd="0" destOrd="0" presId="urn:microsoft.com/office/officeart/2005/8/layout/hierarchy1"/>
    <dgm:cxn modelId="{DA33AE82-A0EC-4093-964D-8DA708C7AF16}" srcId="{4BBD44B1-B4A2-4990-B348-E2A7F0C36838}" destId="{97CBF81E-8DC8-4986-B37E-7ECF269C4BA4}" srcOrd="1" destOrd="0" parTransId="{27283C2D-486C-4EC6-BD1A-6BF29170B0E3}" sibTransId="{78A08BDD-C307-44C6-8674-A246B9A97308}"/>
    <dgm:cxn modelId="{7C9B6F91-2F82-4201-A531-D2C68ADCA870}" type="presOf" srcId="{7C4457B1-6786-4169-A16C-DCF35DE259C5}" destId="{A7599591-B70B-4D2B-A282-891BA5009108}" srcOrd="0" destOrd="0" presId="urn:microsoft.com/office/officeart/2005/8/layout/hierarchy1"/>
    <dgm:cxn modelId="{8C3E3E99-4C76-41F3-99E2-787E7F43EBFF}" type="presOf" srcId="{97CBF81E-8DC8-4986-B37E-7ECF269C4BA4}" destId="{9C3E9758-1AFE-4487-97CE-4686D98E3B60}" srcOrd="0" destOrd="0" presId="urn:microsoft.com/office/officeart/2005/8/layout/hierarchy1"/>
    <dgm:cxn modelId="{1D21A19A-72EA-40C5-8AC7-F52FF881362C}" srcId="{4BBD44B1-B4A2-4990-B348-E2A7F0C36838}" destId="{912EF22B-6F2C-4C46-B4FF-84C073D6330E}" srcOrd="3" destOrd="0" parTransId="{4F1E8970-BFF0-455F-A8FD-C88C2B7AEE28}" sibTransId="{777AE503-481D-45E6-84E1-F7365AAF1484}"/>
    <dgm:cxn modelId="{009660B1-9554-4AC3-8E27-77832EE312A3}" srcId="{4BBD44B1-B4A2-4990-B348-E2A7F0C36838}" destId="{7C4457B1-6786-4169-A16C-DCF35DE259C5}" srcOrd="2" destOrd="0" parTransId="{A17FB665-8656-4C35-86AC-334FD2BF5E8A}" sibTransId="{CF1E54D9-448E-4EBB-9D61-0D2D4F375926}"/>
    <dgm:cxn modelId="{849627EF-F123-4B09-A85E-4CEF37502F9C}" type="presOf" srcId="{4BBD44B1-B4A2-4990-B348-E2A7F0C36838}" destId="{64155552-B708-4015-95ED-3BA1151191D7}" srcOrd="0" destOrd="0" presId="urn:microsoft.com/office/officeart/2005/8/layout/hierarchy1"/>
    <dgm:cxn modelId="{D8D0D650-D4A9-47D8-8EAC-3354B5E3FF66}" type="presParOf" srcId="{64155552-B708-4015-95ED-3BA1151191D7}" destId="{D436D927-B4D2-411A-A0C7-CEA028E874B8}" srcOrd="0" destOrd="0" presId="urn:microsoft.com/office/officeart/2005/8/layout/hierarchy1"/>
    <dgm:cxn modelId="{E459930F-3E06-48F5-8693-F101055D4314}" type="presParOf" srcId="{D436D927-B4D2-411A-A0C7-CEA028E874B8}" destId="{35E71F28-86B2-42C8-8548-C51E530C370E}" srcOrd="0" destOrd="0" presId="urn:microsoft.com/office/officeart/2005/8/layout/hierarchy1"/>
    <dgm:cxn modelId="{141D3D82-56AF-4F7E-89D9-888AE6683BC6}" type="presParOf" srcId="{35E71F28-86B2-42C8-8548-C51E530C370E}" destId="{699BFAA3-B929-4E09-BCDE-7E220C3724E2}" srcOrd="0" destOrd="0" presId="urn:microsoft.com/office/officeart/2005/8/layout/hierarchy1"/>
    <dgm:cxn modelId="{908BE3AC-0111-48FD-9AA9-A5810C6B81D2}" type="presParOf" srcId="{35E71F28-86B2-42C8-8548-C51E530C370E}" destId="{8000CD9B-8818-4B93-9B98-30BD1CF0366A}" srcOrd="1" destOrd="0" presId="urn:microsoft.com/office/officeart/2005/8/layout/hierarchy1"/>
    <dgm:cxn modelId="{8EE4BE2E-3E89-402F-933F-864DF6F35AD2}" type="presParOf" srcId="{D436D927-B4D2-411A-A0C7-CEA028E874B8}" destId="{FB61CF26-6E12-4B05-A7CC-7C97EB500DD8}" srcOrd="1" destOrd="0" presId="urn:microsoft.com/office/officeart/2005/8/layout/hierarchy1"/>
    <dgm:cxn modelId="{69CDE7F6-9DF4-463D-B9C8-6A0A29385186}" type="presParOf" srcId="{64155552-B708-4015-95ED-3BA1151191D7}" destId="{E50BE035-50F8-423F-8B43-A321B56CE482}" srcOrd="1" destOrd="0" presId="urn:microsoft.com/office/officeart/2005/8/layout/hierarchy1"/>
    <dgm:cxn modelId="{9504BB8C-6F60-414E-ABF3-D302818893F1}" type="presParOf" srcId="{E50BE035-50F8-423F-8B43-A321B56CE482}" destId="{AA62BF5F-2BB0-4DC6-A0F9-2F9B61E01A34}" srcOrd="0" destOrd="0" presId="urn:microsoft.com/office/officeart/2005/8/layout/hierarchy1"/>
    <dgm:cxn modelId="{635A50BC-1D1D-4AAD-AB44-3A53CAF607AB}" type="presParOf" srcId="{AA62BF5F-2BB0-4DC6-A0F9-2F9B61E01A34}" destId="{FF0D4142-EFA7-43C0-93F8-5FC2822DB5AA}" srcOrd="0" destOrd="0" presId="urn:microsoft.com/office/officeart/2005/8/layout/hierarchy1"/>
    <dgm:cxn modelId="{1CEAD6AE-9B94-44DE-B9FA-5A28B3509C3E}" type="presParOf" srcId="{AA62BF5F-2BB0-4DC6-A0F9-2F9B61E01A34}" destId="{9C3E9758-1AFE-4487-97CE-4686D98E3B60}" srcOrd="1" destOrd="0" presId="urn:microsoft.com/office/officeart/2005/8/layout/hierarchy1"/>
    <dgm:cxn modelId="{EC90C030-8253-479A-B440-C7B80D3F154F}" type="presParOf" srcId="{E50BE035-50F8-423F-8B43-A321B56CE482}" destId="{E206DB19-D18F-42EC-917C-E1E307F073F5}" srcOrd="1" destOrd="0" presId="urn:microsoft.com/office/officeart/2005/8/layout/hierarchy1"/>
    <dgm:cxn modelId="{F02BE1B1-33EA-426A-892E-BA738DBAA59F}" type="presParOf" srcId="{64155552-B708-4015-95ED-3BA1151191D7}" destId="{3B8EF31F-93AC-4C1E-A309-4FE5C1A5D617}" srcOrd="2" destOrd="0" presId="urn:microsoft.com/office/officeart/2005/8/layout/hierarchy1"/>
    <dgm:cxn modelId="{641021A5-AA63-4A8A-980C-AB4870E947FE}" type="presParOf" srcId="{3B8EF31F-93AC-4C1E-A309-4FE5C1A5D617}" destId="{31F38AC6-C5D2-4FC4-9B4C-AB433BC426CC}" srcOrd="0" destOrd="0" presId="urn:microsoft.com/office/officeart/2005/8/layout/hierarchy1"/>
    <dgm:cxn modelId="{A7D8C17C-E424-4E3D-864A-29A13FAB929C}" type="presParOf" srcId="{31F38AC6-C5D2-4FC4-9B4C-AB433BC426CC}" destId="{A376426F-AF0D-4978-AEF5-0FB1A207FB3C}" srcOrd="0" destOrd="0" presId="urn:microsoft.com/office/officeart/2005/8/layout/hierarchy1"/>
    <dgm:cxn modelId="{AFBF94BF-56A3-445E-AE72-03E3F6ECF492}" type="presParOf" srcId="{31F38AC6-C5D2-4FC4-9B4C-AB433BC426CC}" destId="{A7599591-B70B-4D2B-A282-891BA5009108}" srcOrd="1" destOrd="0" presId="urn:microsoft.com/office/officeart/2005/8/layout/hierarchy1"/>
    <dgm:cxn modelId="{9C0DC2CA-6A33-46A2-B7B6-F6E540823079}" type="presParOf" srcId="{3B8EF31F-93AC-4C1E-A309-4FE5C1A5D617}" destId="{EDED3B99-AF81-4D25-8CB8-5D320AFCD92A}" srcOrd="1" destOrd="0" presId="urn:microsoft.com/office/officeart/2005/8/layout/hierarchy1"/>
    <dgm:cxn modelId="{B9C8E57E-D9C3-4F4A-BA48-BD723C276D49}" type="presParOf" srcId="{64155552-B708-4015-95ED-3BA1151191D7}" destId="{5171D390-C576-434D-9ED7-1AB54DF75E27}" srcOrd="3" destOrd="0" presId="urn:microsoft.com/office/officeart/2005/8/layout/hierarchy1"/>
    <dgm:cxn modelId="{F77D6927-A505-4D80-8CC1-71154639F082}" type="presParOf" srcId="{5171D390-C576-434D-9ED7-1AB54DF75E27}" destId="{979D3059-B18F-458C-8CC4-DC50C4FC39EF}" srcOrd="0" destOrd="0" presId="urn:microsoft.com/office/officeart/2005/8/layout/hierarchy1"/>
    <dgm:cxn modelId="{CD7A9293-2860-4CDF-9557-7E36AF8102D2}" type="presParOf" srcId="{979D3059-B18F-458C-8CC4-DC50C4FC39EF}" destId="{1DB0D7D5-31A5-496C-BBAD-B57615275060}" srcOrd="0" destOrd="0" presId="urn:microsoft.com/office/officeart/2005/8/layout/hierarchy1"/>
    <dgm:cxn modelId="{B84B056B-FCAB-47D6-A0A8-16C3C1B738E5}" type="presParOf" srcId="{979D3059-B18F-458C-8CC4-DC50C4FC39EF}" destId="{20A2379C-EEE2-4508-A9D8-5C8BE820AA92}" srcOrd="1" destOrd="0" presId="urn:microsoft.com/office/officeart/2005/8/layout/hierarchy1"/>
    <dgm:cxn modelId="{375C6FF8-CD62-4CF5-9BD3-684707597DFD}" type="presParOf" srcId="{5171D390-C576-434D-9ED7-1AB54DF75E27}" destId="{E38D8424-97E1-4C9C-886E-D3DCC80CDCC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9BFAA3-B929-4E09-BCDE-7E220C3724E2}">
      <dsp:nvSpPr>
        <dsp:cNvPr id="0" name=""/>
        <dsp:cNvSpPr/>
      </dsp:nvSpPr>
      <dsp:spPr>
        <a:xfrm>
          <a:off x="2946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00CD9B-8818-4B93-9B98-30BD1CF0366A}">
      <dsp:nvSpPr>
        <dsp:cNvPr id="0" name=""/>
        <dsp:cNvSpPr/>
      </dsp:nvSpPr>
      <dsp:spPr>
        <a:xfrm>
          <a:off x="236726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EXCEL</a:t>
          </a:r>
        </a:p>
      </dsp:txBody>
      <dsp:txXfrm>
        <a:off x="275858" y="1493833"/>
        <a:ext cx="2025748" cy="1257784"/>
      </dsp:txXfrm>
    </dsp:sp>
    <dsp:sp modelId="{FF0D4142-EFA7-43C0-93F8-5FC2822DB5AA}">
      <dsp:nvSpPr>
        <dsp:cNvPr id="0" name=""/>
        <dsp:cNvSpPr/>
      </dsp:nvSpPr>
      <dsp:spPr>
        <a:xfrm>
          <a:off x="2574518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3E9758-1AFE-4487-97CE-4686D98E3B60}">
      <dsp:nvSpPr>
        <dsp:cNvPr id="0" name=""/>
        <dsp:cNvSpPr/>
      </dsp:nvSpPr>
      <dsp:spPr>
        <a:xfrm>
          <a:off x="2808297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SQL</a:t>
          </a:r>
        </a:p>
      </dsp:txBody>
      <dsp:txXfrm>
        <a:off x="2847429" y="1493833"/>
        <a:ext cx="2025748" cy="1257784"/>
      </dsp:txXfrm>
    </dsp:sp>
    <dsp:sp modelId="{A376426F-AF0D-4978-AEF5-0FB1A207FB3C}">
      <dsp:nvSpPr>
        <dsp:cNvPr id="0" name=""/>
        <dsp:cNvSpPr/>
      </dsp:nvSpPr>
      <dsp:spPr>
        <a:xfrm>
          <a:off x="5146089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599591-B70B-4D2B-A282-891BA5009108}">
      <dsp:nvSpPr>
        <dsp:cNvPr id="0" name=""/>
        <dsp:cNvSpPr/>
      </dsp:nvSpPr>
      <dsp:spPr>
        <a:xfrm>
          <a:off x="5379868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TABLEAU</a:t>
          </a:r>
        </a:p>
      </dsp:txBody>
      <dsp:txXfrm>
        <a:off x="5419000" y="1493833"/>
        <a:ext cx="2025748" cy="1257784"/>
      </dsp:txXfrm>
    </dsp:sp>
    <dsp:sp modelId="{1DB0D7D5-31A5-496C-BBAD-B57615275060}">
      <dsp:nvSpPr>
        <dsp:cNvPr id="0" name=""/>
        <dsp:cNvSpPr/>
      </dsp:nvSpPr>
      <dsp:spPr>
        <a:xfrm>
          <a:off x="7717661" y="1232610"/>
          <a:ext cx="2104012" cy="13360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A2379C-EEE2-4508-A9D8-5C8BE820AA92}">
      <dsp:nvSpPr>
        <dsp:cNvPr id="0" name=""/>
        <dsp:cNvSpPr/>
      </dsp:nvSpPr>
      <dsp:spPr>
        <a:xfrm>
          <a:off x="7951440" y="1454701"/>
          <a:ext cx="2104012" cy="1336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POWER BI</a:t>
          </a:r>
        </a:p>
      </dsp:txBody>
      <dsp:txXfrm>
        <a:off x="7990572" y="1493833"/>
        <a:ext cx="2025748" cy="12577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52079-6997-47B8-B262-4ED5D2EA2D74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23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132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044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7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8998-10EA-455D-8FDC-3EBC7E198582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1425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623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566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72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96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E378FF3-85EA-48E5-8D8C-1DB156807E49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098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94F13-1676-4B68-A383-661B657F6E63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023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CB83234-995D-4149-8E1E-BC120E9070D5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719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A03258A-52C6-4288-AA56-C3262A0D2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58" r="1" b="1"/>
          <a:stretch/>
        </p:blipFill>
        <p:spPr>
          <a:xfrm>
            <a:off x="5685" y="10"/>
            <a:ext cx="12186315" cy="685799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8599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2607" y="2862016"/>
            <a:ext cx="3829050" cy="17410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BANK LOAN OF CUSTOMERS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FDAE799-CF89-4844-9410-D1C0F8CBC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8599" y="1240045"/>
            <a:ext cx="64008" cy="4352544"/>
          </a:xfrm>
          <a:prstGeom prst="rect">
            <a:avLst/>
          </a:prstGeom>
          <a:solidFill>
            <a:srgbClr val="107C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B46D8-C815-1D3B-0C0F-C8CA19100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23942"/>
            <a:ext cx="11849100" cy="67870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DASHBOARD OF EXCEL</a:t>
            </a:r>
            <a:endParaRPr lang="en-IN" b="1" dirty="0"/>
          </a:p>
        </p:txBody>
      </p:sp>
      <p:pic>
        <p:nvPicPr>
          <p:cNvPr id="5" name="Content Placeholder 4" descr="A screenshot of a computer">
            <a:extLst>
              <a:ext uri="{FF2B5EF4-FFF2-40B4-BE49-F238E27FC236}">
                <a16:creationId xmlns:a16="http://schemas.microsoft.com/office/drawing/2014/main" id="{DAC8EEDC-9CDF-8674-35D6-058DBC3E5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" y="577516"/>
            <a:ext cx="12039600" cy="5691309"/>
          </a:xfrm>
        </p:spPr>
      </p:pic>
    </p:spTree>
    <p:extLst>
      <p:ext uri="{BB962C8B-B14F-4D97-AF65-F5344CB8AC3E}">
        <p14:creationId xmlns:p14="http://schemas.microsoft.com/office/powerpoint/2010/main" val="1922665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9159-DB5C-6DA3-2E97-F451B486E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3349"/>
            <a:ext cx="12192000" cy="61817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DASHBOARD OF TABLEAU</a:t>
            </a:r>
            <a:endParaRPr lang="en-IN" b="1" dirty="0"/>
          </a:p>
        </p:txBody>
      </p:sp>
      <p:pic>
        <p:nvPicPr>
          <p:cNvPr id="5" name="Picture 4" descr="A screenshot of a graph">
            <a:extLst>
              <a:ext uri="{FF2B5EF4-FFF2-40B4-BE49-F238E27FC236}">
                <a16:creationId xmlns:a16="http://schemas.microsoft.com/office/drawing/2014/main" id="{1819CAB3-57B1-DF0E-5AA2-D340D1011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" y="600330"/>
            <a:ext cx="12192000" cy="569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591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215A17-0B5C-463A-9298-D2FF82CFA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9765"/>
            <a:ext cx="12192000" cy="57751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6B2879-9C00-6DA9-B81C-1225EFF3AA6D}"/>
              </a:ext>
            </a:extLst>
          </p:cNvPr>
          <p:cNvSpPr txBox="1">
            <a:spLocks/>
          </p:cNvSpPr>
          <p:nvPr/>
        </p:nvSpPr>
        <p:spPr>
          <a:xfrm>
            <a:off x="-66675" y="0"/>
            <a:ext cx="12258675" cy="5896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300" b="1" dirty="0"/>
              <a:t>DASHBOARD OF POWERBI</a:t>
            </a:r>
            <a:endParaRPr lang="en-IN" sz="4300" b="1" dirty="0"/>
          </a:p>
        </p:txBody>
      </p:sp>
    </p:spTree>
    <p:extLst>
      <p:ext uri="{BB962C8B-B14F-4D97-AF65-F5344CB8AC3E}">
        <p14:creationId xmlns:p14="http://schemas.microsoft.com/office/powerpoint/2010/main" val="3286708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17D48500-E19A-4BAD-9A4A-6ED83BB73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FBCC1-C2FD-B782-D60D-B765876D1AC0}"/>
              </a:ext>
            </a:extLst>
          </p:cNvPr>
          <p:cNvSpPr txBox="1"/>
          <p:nvPr/>
        </p:nvSpPr>
        <p:spPr>
          <a:xfrm>
            <a:off x="5138928" y="988741"/>
            <a:ext cx="6248416" cy="48805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879263E-7781-443B-B383-34A6A6BD50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0DE1BD-C9C5-48F0-960E-9E9EB2CE6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3215640" cy="6858000"/>
          </a:xfrm>
          <a:prstGeom prst="rect">
            <a:avLst/>
          </a:prstGeom>
          <a:solidFill>
            <a:schemeClr val="bg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78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alculator, pen, compass, money and a paper with graphs printed on it">
            <a:extLst>
              <a:ext uri="{FF2B5EF4-FFF2-40B4-BE49-F238E27FC236}">
                <a16:creationId xmlns:a16="http://schemas.microsoft.com/office/drawing/2014/main" id="{BA4531A0-E9E3-C148-0D11-9F5DE77E20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66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2E0153F-9015-419B-A6CF-89D70D5A9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3C7E63B-4C00-C314-0619-58864B637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PROJECT OBJECTIVE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BC8776D-1131-6C49-3AE6-746692A51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This is Bank Loan of Customers Project ; we are provided with two datasets ‘finance1’ and ‘finance2’ with .csv and .xlsx extension.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Each file is having more than 39k records and the objective was to analyze the growth that bank got within given years in loans.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We used MS-Excel , MySQL, Tableau and Power BI  for analyzing and organizing the data in such a way that meaningful conclusions can be drawn from them and Prepared KPI’s .Where we did calculations ,merging and Prepared interactive Dashboards.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9C0D743-B1D4-4E51-9DA7-C7D5DFB38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C79E85A-4471-4765-8CC6-CC72735E6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6633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Magnifying glass showing decling performance">
            <a:extLst>
              <a:ext uri="{FF2B5EF4-FFF2-40B4-BE49-F238E27FC236}">
                <a16:creationId xmlns:a16="http://schemas.microsoft.com/office/drawing/2014/main" id="{EFB1975D-1062-7456-D194-4B31B82731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t="7865" b="7865"/>
          <a:stretch/>
        </p:blipFill>
        <p:spPr>
          <a:xfrm>
            <a:off x="1" y="10"/>
            <a:ext cx="12192000" cy="6857991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5AF3374-98C4-4020-BC8A-1E9636306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2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3C0BC7D-8787-9399-51F1-91D166BE0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KPI’s</a:t>
            </a:r>
            <a:endParaRPr lang="en-IN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E69A1-78CC-A4CC-EDA9-67C9B5D53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Year wise Loan amount Status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Grade and Sub grade wise revol_bal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Total Payment for Verified Status Vs Total Payment for Non-Verified Status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State wise and last_credit_pull_d wise loan status</a:t>
            </a:r>
          </a:p>
          <a:p>
            <a:pPr>
              <a:buFont typeface="Wingdings" panose="05000000000000000000" pitchFamily="2" charset="2"/>
              <a:buChar char="v"/>
            </a:pPr>
            <a:endParaRPr lang="en-IN" b="1" dirty="0">
              <a:latin typeface="+mj-lt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latin typeface="+mj-lt"/>
              </a:rPr>
              <a:t>Home ownership Vs Last payment date status</a:t>
            </a:r>
          </a:p>
          <a:p>
            <a:endParaRPr lang="en-IN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ABACFF0-2A9C-40B2-AD8B-4BF8B36A5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rgbClr val="59A1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F093FA5-C51D-489E-81CB-B9B62654C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0462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3D32D-48B9-8619-C9ED-7157E2737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MODULES</a:t>
            </a:r>
            <a:endParaRPr lang="en-IN" b="1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6CD81A3-8FA9-785C-313D-288B4B2F717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8064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84AD3-204C-0D41-ECDB-977422A0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/>
              <a:t>KPI 1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3C5B7D5-FFEE-EB72-A4B2-90E081142A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5527579"/>
              </p:ext>
            </p:extLst>
          </p:nvPr>
        </p:nvGraphicFramePr>
        <p:xfrm>
          <a:off x="5066977" y="2069358"/>
          <a:ext cx="6027743" cy="32416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281E72-5032-0325-ADFF-E8A48DBBE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3782369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Sum of loan_amnt trended up, resulting in a 11,638.36% increase between 2007 and 2011.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﻿Sum of loan_amnt started trending up on 2007, rising by 11,638.36% (258287300) in 4 years.</a:t>
            </a:r>
            <a:endParaRPr lang="en-US" dirty="0">
              <a:solidFill>
                <a:srgbClr val="252423"/>
              </a:solidFill>
              <a:latin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Sum of loan_amnt jumped from 2.2M to 260.51M during its steepest incline between 2007 and 2011.﻿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4662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67FE-F982-0304-3610-E23BE1BC1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b="1" dirty="0"/>
              <a:t>KPI 2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037C3C8-50BC-4312-E968-E94B9A00BC3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2824577"/>
              </p:ext>
            </p:extLst>
          </p:nvPr>
        </p:nvGraphicFramePr>
        <p:xfrm>
          <a:off x="4905286" y="1980836"/>
          <a:ext cx="6366617" cy="35941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61CC88-6C0C-6378-AF26-38DC40C1663F}"/>
              </a:ext>
            </a:extLst>
          </p:cNvPr>
          <p:cNvSpPr txBox="1"/>
          <p:nvPr/>
        </p:nvSpPr>
        <p:spPr>
          <a:xfrm>
            <a:off x="1097280" y="2212429"/>
            <a:ext cx="368836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B in sub_grade B3 made up 7.47% of Sum of revol_bal.</a:t>
            </a:r>
          </a:p>
          <a:p>
            <a:pPr>
              <a:buClr>
                <a:srgbClr val="00B0F0"/>
              </a:buClr>
            </a:pP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252423"/>
                </a:solidFill>
                <a:latin typeface="Segoe UI" panose="020B0502040204020203" pitchFamily="34" charset="0"/>
              </a:rPr>
              <a:t>Sum_of revol_bal for only B grade is 161.31M</a:t>
            </a:r>
          </a:p>
          <a:p>
            <a:pPr>
              <a:buClr>
                <a:srgbClr val="00B0F0"/>
              </a:buClr>
            </a:pPr>
            <a:endParaRPr lang="en-US" dirty="0">
              <a:solidFill>
                <a:srgbClr val="252423"/>
              </a:solidFill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252423"/>
                </a:solidFill>
                <a:latin typeface="Segoe UI" panose="020B0502040204020203" pitchFamily="34" charset="0"/>
              </a:rPr>
              <a:t>Grand total of revol_bal is 531.51M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8869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E508C-3815-D81B-164B-F242F6DB0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KPI 3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F3BF162-FE4E-2A0C-E1BA-F099AE047A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3824409"/>
              </p:ext>
            </p:extLst>
          </p:nvPr>
        </p:nvGraphicFramePr>
        <p:xfrm>
          <a:off x="5656746" y="2000250"/>
          <a:ext cx="5181600" cy="3286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4C3E4D4-CEE3-38B2-9FF0-D0DCCD951CCC}"/>
              </a:ext>
            </a:extLst>
          </p:cNvPr>
          <p:cNvSpPr txBox="1"/>
          <p:nvPr/>
        </p:nvSpPr>
        <p:spPr>
          <a:xfrm>
            <a:off x="1097280" y="2136338"/>
            <a:ext cx="438613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Sum of total_pymnt for Verified (219.89M) was higher than Not- Verified (153.54M).</a:t>
            </a:r>
          </a:p>
          <a:p>
            <a:pPr>
              <a:buClr>
                <a:srgbClr val="00B0F0"/>
              </a:buClr>
            </a:pP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﻿Verified accounted for 58.88% of Sum of total_pymnt.</a:t>
            </a: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endParaRPr lang="en-US" dirty="0">
              <a:solidFill>
                <a:srgbClr val="252423"/>
              </a:solidFill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252423"/>
                </a:solidFill>
                <a:latin typeface="Segoe UI" panose="020B0502040204020203" pitchFamily="34" charset="0"/>
              </a:rPr>
              <a:t>The sum of total_pymnt for verified and not verified is 373.43M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7870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F240A2FC-E2C3-458D-96B4-5DF9028D93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F097929-F3D6-4D1F-8AFC-CF348171A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3074C91-9045-414B-B5F9-567DAE3EE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B0137E-011D-9C49-B31D-5BD7A72E2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>
                <a:solidFill>
                  <a:schemeClr val="tx1">
                    <a:lumMod val="85000"/>
                    <a:lumOff val="15000"/>
                  </a:schemeClr>
                </a:solidFill>
              </a:rPr>
              <a:t>KPI 4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2B9BBBC4-97A3-47D2-BFFE-A68530CDB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8967BEA-EA6A-4FF1-94E2-B010B61A3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F85537-756F-52D5-A928-46152C93AA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7289276"/>
              </p:ext>
            </p:extLst>
          </p:nvPr>
        </p:nvGraphicFramePr>
        <p:xfrm>
          <a:off x="1108822" y="172842"/>
          <a:ext cx="4548494" cy="5988632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2080053">
                  <a:extLst>
                    <a:ext uri="{9D8B030D-6E8A-4147-A177-3AD203B41FA5}">
                      <a16:colId xmlns:a16="http://schemas.microsoft.com/office/drawing/2014/main" val="1009635963"/>
                    </a:ext>
                  </a:extLst>
                </a:gridCol>
                <a:gridCol w="981307">
                  <a:extLst>
                    <a:ext uri="{9D8B030D-6E8A-4147-A177-3AD203B41FA5}">
                      <a16:colId xmlns:a16="http://schemas.microsoft.com/office/drawing/2014/main" val="1963121457"/>
                    </a:ext>
                  </a:extLst>
                </a:gridCol>
                <a:gridCol w="681455">
                  <a:extLst>
                    <a:ext uri="{9D8B030D-6E8A-4147-A177-3AD203B41FA5}">
                      <a16:colId xmlns:a16="http://schemas.microsoft.com/office/drawing/2014/main" val="3929665905"/>
                    </a:ext>
                  </a:extLst>
                </a:gridCol>
                <a:gridCol w="805679">
                  <a:extLst>
                    <a:ext uri="{9D8B030D-6E8A-4147-A177-3AD203B41FA5}">
                      <a16:colId xmlns:a16="http://schemas.microsoft.com/office/drawing/2014/main" val="711030959"/>
                    </a:ext>
                  </a:extLst>
                </a:gridCol>
              </a:tblGrid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US" sz="750" b="1" u="none" strike="noStrike" dirty="0">
                          <a:effectLst/>
                        </a:rPr>
                        <a:t>Count of last_credit_pull_d</a:t>
                      </a:r>
                      <a:endParaRPr lang="en-US" sz="750" b="1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b="1" u="none" strike="noStrike">
                          <a:effectLst/>
                        </a:rPr>
                        <a:t>loan_status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42943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addr_state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Charged Off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Current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Fully Paid</a:t>
                      </a:r>
                      <a:endParaRPr lang="en-IN" sz="750" b="1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80618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AK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055210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AL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381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81429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AR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208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9975899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AZ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726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0548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1124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5823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744500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CO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668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181356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CT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78082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DC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196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80045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DE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157179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FL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504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2277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866692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GA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409663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HI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40854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59193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ID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69920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IL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197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1281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65620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IN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195700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KS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224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16539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KY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266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919740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LA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374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885227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93610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MD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861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274005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ME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5386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601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178853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MN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81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524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925843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MO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556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988853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MS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714303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MT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72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93603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NC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41398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NE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872212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NH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141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02760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NJ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278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83588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NM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2870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NV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371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228344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NY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495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3203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1444601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OH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1023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49555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OK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247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2156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OR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71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364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244348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PA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180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1288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099635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RI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169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16187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SC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393</a:t>
                      </a:r>
                      <a:endParaRPr lang="en-IN" sz="750" b="0" u="none" strike="noStrike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97329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SD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r" fontAlgn="b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3363" marR="3363" marT="3363" marB="0" anchor="b"/>
                </a:tc>
                <a:extLst>
                  <a:ext uri="{0D108BD9-81ED-4DB2-BD59-A6C34878D82A}">
                    <a16:rowId xmlns:a16="http://schemas.microsoft.com/office/drawing/2014/main" val="2110603715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TN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323090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TX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316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2343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707796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UT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212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2351063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VA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177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38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1192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8492434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VT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3853682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WA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127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22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691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9622379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WI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63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20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377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20760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WV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21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5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151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3903926"/>
                  </a:ext>
                </a:extLst>
              </a:tr>
              <a:tr h="97196">
                <a:tc>
                  <a:txBody>
                    <a:bodyPr/>
                    <a:lstStyle/>
                    <a:p>
                      <a:pPr algn="l" fontAlgn="b"/>
                      <a:r>
                        <a:rPr lang="en-IN" sz="750" u="none" strike="noStrike">
                          <a:effectLst/>
                        </a:rPr>
                        <a:t>WY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4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>
                          <a:effectLst/>
                        </a:rPr>
                        <a:t>3</a:t>
                      </a:r>
                      <a:endParaRPr lang="en-IN" sz="750" b="0" i="0" u="none" strike="noStrike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750" u="none" strike="noStrike" dirty="0">
                          <a:effectLst/>
                        </a:rPr>
                        <a:t>76</a:t>
                      </a:r>
                      <a:endParaRPr lang="en-IN" sz="750" b="0" i="0" u="none" strike="noStrike" dirty="0"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</a:endParaRPr>
                    </a:p>
                  </a:txBody>
                  <a:tcPr marL="866" marR="866" marT="866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29304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50D1333-FD62-4C28-431A-9081E5868D05}"/>
              </a:ext>
            </a:extLst>
          </p:cNvPr>
          <p:cNvSpPr txBox="1"/>
          <p:nvPr/>
        </p:nvSpPr>
        <p:spPr>
          <a:xfrm>
            <a:off x="8209305" y="4502544"/>
            <a:ext cx="3236559" cy="92333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State wise and last_credit_pull_d wise loan status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0800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3E936-D6F3-719C-FF1F-3818C5A45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KPI 5</a:t>
            </a:r>
            <a:endParaRPr lang="en-IN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76B5DF9-7EDB-9C8C-C3E1-B069019B5C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3258789"/>
              </p:ext>
            </p:extLst>
          </p:nvPr>
        </p:nvGraphicFramePr>
        <p:xfrm>
          <a:off x="6281012" y="3429000"/>
          <a:ext cx="5725976" cy="2670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6649BDA-AB50-333A-59D5-167C53DF43CD}"/>
              </a:ext>
            </a:extLst>
          </p:cNvPr>
          <p:cNvSpPr txBox="1"/>
          <p:nvPr/>
        </p:nvSpPr>
        <p:spPr>
          <a:xfrm>
            <a:off x="1097280" y="1818161"/>
            <a:ext cx="107412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﻿Between 2008 and 2016, MORTGAGE had the largest increase in Sum of last_pymnt_amnt (179.49%) while OTHER had the largest decrease (98.67%).</a:t>
            </a:r>
          </a:p>
          <a:p>
            <a:pPr>
              <a:buClr>
                <a:srgbClr val="00B0F0"/>
              </a:buClr>
            </a:pPr>
            <a:endParaRPr lang="en-US" b="0" i="0" dirty="0">
              <a:solidFill>
                <a:srgbClr val="252423"/>
              </a:solidFill>
              <a:effectLst/>
              <a:latin typeface="Segoe UI" panose="020B0502040204020203" pitchFamily="34" charset="0"/>
            </a:endParaRP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252423"/>
                </a:solidFill>
                <a:effectLst/>
                <a:latin typeface="Segoe UI" panose="020B0502040204020203" pitchFamily="34" charset="0"/>
              </a:rPr>
              <a:t>﻿Across home_ownership, OWN had the most interesting recent trend and started trending down on 2012, falling by 96.22% (22,47,972.16) in 4 years.</a:t>
            </a:r>
            <a:endParaRPr lang="en-IN" dirty="0"/>
          </a:p>
        </p:txBody>
      </p:sp>
      <p:pic>
        <p:nvPicPr>
          <p:cNvPr id="14" name="Picture 13" descr="A diagram of a triangle">
            <a:extLst>
              <a:ext uri="{FF2B5EF4-FFF2-40B4-BE49-F238E27FC236}">
                <a16:creationId xmlns:a16="http://schemas.microsoft.com/office/drawing/2014/main" id="{04039238-6AC5-A868-A599-33A6319C1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95" y="3376289"/>
            <a:ext cx="5593405" cy="290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48466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71af3243-3dd4-4a8d-8c0d-dd76da1f02a5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16c05727-aa75-4e4a-9b5f-8a80a1165891"/>
    <ds:schemaRef ds:uri="http://www.w3.org/XML/1998/namespace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408</TotalTime>
  <Words>628</Words>
  <Application>Microsoft Office PowerPoint</Application>
  <PresentationFormat>Widescreen</PresentationFormat>
  <Paragraphs>246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Gill Sans MT</vt:lpstr>
      <vt:lpstr>Segoe UI</vt:lpstr>
      <vt:lpstr>Wingdings</vt:lpstr>
      <vt:lpstr>Retrospect</vt:lpstr>
      <vt:lpstr>BANK LOAN OF CUSTOMERS</vt:lpstr>
      <vt:lpstr>PROJECT OBJECTIVE</vt:lpstr>
      <vt:lpstr>KPI’s</vt:lpstr>
      <vt:lpstr>MODULES</vt:lpstr>
      <vt:lpstr>KPI 1</vt:lpstr>
      <vt:lpstr>KPI 2</vt:lpstr>
      <vt:lpstr>KPI 3</vt:lpstr>
      <vt:lpstr>KPI 4</vt:lpstr>
      <vt:lpstr>KPI 5</vt:lpstr>
      <vt:lpstr>DASHBOARD OF EXCEL</vt:lpstr>
      <vt:lpstr>DASHBOARD OF TABLEAU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LOAN OF CUSTOMERS</dc:title>
  <dc:creator>Rashmita Parida</dc:creator>
  <cp:lastModifiedBy>Jokash Panigrahi</cp:lastModifiedBy>
  <cp:revision>12</cp:revision>
  <dcterms:created xsi:type="dcterms:W3CDTF">2023-10-13T01:39:13Z</dcterms:created>
  <dcterms:modified xsi:type="dcterms:W3CDTF">2023-12-04T13:58:06Z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